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31"/>
  </p:notesMasterIdLst>
  <p:sldIdLst>
    <p:sldId id="256" r:id="rId2"/>
    <p:sldId id="308" r:id="rId3"/>
    <p:sldId id="300" r:id="rId4"/>
    <p:sldId id="302" r:id="rId5"/>
    <p:sldId id="303" r:id="rId6"/>
    <p:sldId id="301" r:id="rId7"/>
    <p:sldId id="305" r:id="rId8"/>
    <p:sldId id="304" r:id="rId9"/>
    <p:sldId id="290" r:id="rId10"/>
    <p:sldId id="289" r:id="rId11"/>
    <p:sldId id="306" r:id="rId12"/>
    <p:sldId id="307" r:id="rId13"/>
    <p:sldId id="270" r:id="rId14"/>
    <p:sldId id="283" r:id="rId15"/>
    <p:sldId id="294" r:id="rId16"/>
    <p:sldId id="295" r:id="rId17"/>
    <p:sldId id="296" r:id="rId18"/>
    <p:sldId id="293" r:id="rId19"/>
    <p:sldId id="271" r:id="rId20"/>
    <p:sldId id="297" r:id="rId21"/>
    <p:sldId id="272" r:id="rId22"/>
    <p:sldId id="298" r:id="rId23"/>
    <p:sldId id="299" r:id="rId24"/>
    <p:sldId id="257" r:id="rId25"/>
    <p:sldId id="285" r:id="rId26"/>
    <p:sldId id="286" r:id="rId27"/>
    <p:sldId id="291" r:id="rId28"/>
    <p:sldId id="292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339"/>
    <a:srgbClr val="D4A8D5"/>
    <a:srgbClr val="642E4F"/>
    <a:srgbClr val="FFCC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51" d="100"/>
          <a:sy n="51" d="100"/>
        </p:scale>
        <p:origin x="77" y="9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F17D0-8376-4AF2-A023-E361839050A0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4755C-20D2-4B95-856B-A05E467F6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6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70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BR" sz="1800" dirty="0"/>
              <a:t>r = redis.StrictRedis(redis_ip)</a:t>
            </a:r>
            <a:endParaRPr lang="en-US" sz="1800" dirty="0"/>
          </a:p>
          <a:p>
            <a:pPr lvl="1"/>
            <a:r>
              <a:rPr lang="en-US" sz="1800" dirty="0" err="1"/>
              <a:t>r.pipeline</a:t>
            </a:r>
            <a:r>
              <a:rPr lang="en-US" sz="1800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4755C-20D2-4B95-856B-A05E467F6F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7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7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9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11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2744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54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00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49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11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53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8229600" y="3541489"/>
            <a:ext cx="3962339" cy="3848200"/>
            <a:chOff x="6172200" y="2656117"/>
            <a:chExt cx="2971754" cy="2886150"/>
          </a:xfrm>
        </p:grpSpPr>
        <p:sp>
          <p:nvSpPr>
            <p:cNvPr id="53" name="Shape 53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4" name="Shape 54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5" name="Shape 55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6" name="Shape 56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7" name="Shape 57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58" name="Shape 58"/>
          <p:cNvGrpSpPr/>
          <p:nvPr/>
        </p:nvGrpSpPr>
        <p:grpSpPr>
          <a:xfrm>
            <a:off x="-42" y="-304035"/>
            <a:ext cx="2884748" cy="1796400"/>
            <a:chOff x="-32" y="-215963"/>
            <a:chExt cx="2163561" cy="1347300"/>
          </a:xfrm>
        </p:grpSpPr>
        <p:sp>
          <p:nvSpPr>
            <p:cNvPr id="59" name="Shape 59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0" name="Shape 60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1" name="Shape 61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2" name="Shape 62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63" name="Shape 63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28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1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0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5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9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9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38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34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capstone </a:t>
            </a:r>
            <a:br>
              <a:rPr lang="en-US" altLang="zh-TW" dirty="0"/>
            </a:br>
            <a:r>
              <a:rPr lang="en-US" altLang="zh-TW" dirty="0"/>
              <a:t>Framework of </a:t>
            </a:r>
            <a:r>
              <a:rPr lang="en-US" altLang="zh-TW" sz="5600" dirty="0"/>
              <a:t>Events and trending exploration, extraction and learning</a:t>
            </a:r>
            <a:endParaRPr lang="en-US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8501"/>
            <a:ext cx="9448800" cy="685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Joyce Lin, General assembly,  data science immersive </a:t>
            </a:r>
          </a:p>
        </p:txBody>
      </p:sp>
    </p:spTree>
    <p:extLst>
      <p:ext uri="{BB962C8B-B14F-4D97-AF65-F5344CB8AC3E}">
        <p14:creationId xmlns:p14="http://schemas.microsoft.com/office/powerpoint/2010/main" val="135947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</a:t>
            </a:r>
            <a:r>
              <a:rPr lang="en-US" dirty="0" err="1"/>
              <a:t>tfidf</a:t>
            </a:r>
            <a:r>
              <a:rPr lang="en-US" dirty="0"/>
              <a:t> | </a:t>
            </a:r>
            <a:r>
              <a:rPr lang="en-US" dirty="0" err="1"/>
              <a:t>svd</a:t>
            </a:r>
            <a:r>
              <a:rPr lang="en-US" dirty="0"/>
              <a:t>) - cosine similarity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EB862-4B2D-4F09-9FC7-B9449A93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60" y="1902472"/>
            <a:ext cx="3309992" cy="476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B1F56-663E-4EA5-9466-F02DD03D5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83"/>
          <a:stretch/>
        </p:blipFill>
        <p:spPr>
          <a:xfrm>
            <a:off x="3452671" y="3382593"/>
            <a:ext cx="8597721" cy="3284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0BED5F-29BD-4A56-8D4F-71083B09247E}"/>
              </a:ext>
            </a:extLst>
          </p:cNvPr>
          <p:cNvSpPr txBox="1"/>
          <p:nvPr/>
        </p:nvSpPr>
        <p:spPr>
          <a:xfrm>
            <a:off x="3596929" y="1902472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 similarity between 2 subset of event tweets (A1 | A2 )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B3AC-1E5E-4EC0-8D11-B26FB4AA2960}"/>
              </a:ext>
            </a:extLst>
          </p:cNvPr>
          <p:cNvSpPr txBox="1"/>
          <p:nvPr/>
        </p:nvSpPr>
        <p:spPr>
          <a:xfrm>
            <a:off x="4096021" y="2859373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high similarity score on </a:t>
            </a:r>
          </a:p>
          <a:p>
            <a:pPr algn="ctr"/>
            <a:r>
              <a:rPr lang="en-US" sz="1400" b="1" dirty="0"/>
              <a:t>2 subset of event tweets (A1 | A2 )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29AFF-88F3-4627-937B-E413DE59534E}"/>
              </a:ext>
            </a:extLst>
          </p:cNvPr>
          <p:cNvSpPr txBox="1"/>
          <p:nvPr/>
        </p:nvSpPr>
        <p:spPr>
          <a:xfrm>
            <a:off x="8365388" y="2795024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Low similarity score on </a:t>
            </a:r>
          </a:p>
          <a:p>
            <a:pPr algn="ctr"/>
            <a:r>
              <a:rPr lang="en-US" sz="1400" b="1" dirty="0"/>
              <a:t>2 subset of event tweets (A1 | A2 )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D6DFD1-F226-4000-8759-75A263937000}"/>
              </a:ext>
            </a:extLst>
          </p:cNvPr>
          <p:cNvSpPr/>
          <p:nvPr/>
        </p:nvSpPr>
        <p:spPr>
          <a:xfrm>
            <a:off x="471488" y="5567363"/>
            <a:ext cx="2833687" cy="461962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 w="38100">
            <a:solidFill>
              <a:srgbClr val="638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7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08B0-F828-4756-8682-D31C74C6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0C17-5AA9-4DD1-99FE-229C1CF9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0F26-02EE-412D-8AEC-D582827D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641707"/>
            <a:ext cx="11304363" cy="60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CE8C-764F-4B8B-969C-F066FC9D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time series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12822-D11A-4522-B210-22A98E16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rolling mean (moving average) to smooth out the curve</a:t>
            </a:r>
          </a:p>
          <a:p>
            <a:pPr marL="0" indent="0">
              <a:buNone/>
            </a:pPr>
            <a:r>
              <a:rPr lang="en-US" dirty="0"/>
              <a:t>	Pros: quick to compute, easy to understand, hard to go wrong</a:t>
            </a:r>
          </a:p>
          <a:p>
            <a:pPr marL="0" indent="0">
              <a:buNone/>
            </a:pPr>
            <a:r>
              <a:rPr lang="en-US" dirty="0"/>
              <a:t>	Cons: does not consider closer </a:t>
            </a:r>
          </a:p>
          <a:p>
            <a:pPr marL="0" indent="0">
              <a:buNone/>
            </a:pPr>
            <a:r>
              <a:rPr lang="en-US" dirty="0"/>
              <a:t>Use exponential weighted moving average to smooth out the curve</a:t>
            </a:r>
          </a:p>
          <a:p>
            <a:pPr marL="0" indent="0">
              <a:buNone/>
            </a:pPr>
            <a:r>
              <a:rPr lang="en-US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ought Bubble: Cloud 106"/>
          <p:cNvSpPr/>
          <p:nvPr/>
        </p:nvSpPr>
        <p:spPr>
          <a:xfrm flipH="1">
            <a:off x="-464302" y="5002353"/>
            <a:ext cx="2932306" cy="2157471"/>
          </a:xfrm>
          <a:prstGeom prst="cloudCallout">
            <a:avLst>
              <a:gd name="adj1" fmla="val 21267"/>
              <a:gd name="adj2" fmla="val -73011"/>
            </a:avLst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840" y="81750"/>
            <a:ext cx="4488027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Project pipeline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001782" y="5654686"/>
            <a:ext cx="1582547" cy="1199543"/>
          </a:xfrm>
          <a:prstGeom prst="roundRect">
            <a:avLst/>
          </a:prstGeom>
          <a:solidFill>
            <a:srgbClr val="638339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Unsupervised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Nearest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Neighbor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7463012" y="4317979"/>
            <a:ext cx="1582547" cy="1199543"/>
          </a:xfrm>
          <a:prstGeom prst="roundRect">
            <a:avLst/>
          </a:prstGeom>
          <a:solidFill>
            <a:srgbClr val="638339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Unsupervised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Cosine Similarity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5119041" y="1802688"/>
            <a:ext cx="1582547" cy="119954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 Process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SVD(LSA)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160241" y="3885069"/>
            <a:ext cx="1608789" cy="103268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 Process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Data Cleaning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2883960" y="1804056"/>
            <a:ext cx="1582547" cy="11995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 Process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TFIDF</a:t>
            </a:r>
          </a:p>
        </p:txBody>
      </p:sp>
      <p:sp>
        <p:nvSpPr>
          <p:cNvPr id="3" name="Flowchart: Magnetic Disk 2"/>
          <p:cNvSpPr/>
          <p:nvPr/>
        </p:nvSpPr>
        <p:spPr>
          <a:xfrm>
            <a:off x="325915" y="1508242"/>
            <a:ext cx="1274676" cy="1800313"/>
          </a:xfrm>
          <a:prstGeom prst="flowChartMagneticDisk">
            <a:avLst/>
          </a:prstGeom>
          <a:solidFill>
            <a:schemeClr val="accent6">
              <a:lumMod val="5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Postgres</a:t>
            </a:r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6309857" y="380722"/>
            <a:ext cx="1082228" cy="121388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Redis</a:t>
            </a:r>
            <a:endParaRPr lang="en-US" dirty="0"/>
          </a:p>
        </p:txBody>
      </p:sp>
      <p:cxnSp>
        <p:nvCxnSpPr>
          <p:cNvPr id="5" name="Straight Arrow Connector 4"/>
          <p:cNvCxnSpPr>
            <a:cxnSpLocks/>
            <a:stCxn id="19" idx="0"/>
            <a:endCxn id="3" idx="3"/>
          </p:cNvCxnSpPr>
          <p:nvPr/>
        </p:nvCxnSpPr>
        <p:spPr>
          <a:xfrm rot="16200000" flipV="1">
            <a:off x="675688" y="3596120"/>
            <a:ext cx="576514" cy="1383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4484185" y="5430477"/>
            <a:ext cx="2596377" cy="137164"/>
          </a:xfrm>
          <a:prstGeom prst="bentConnector2">
            <a:avLst/>
          </a:prstGeom>
          <a:ln w="76200" cmpd="sng">
            <a:solidFill>
              <a:schemeClr val="accent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21" idx="2"/>
            <a:endCxn id="18" idx="0"/>
          </p:cNvCxnSpPr>
          <p:nvPr/>
        </p:nvCxnSpPr>
        <p:spPr>
          <a:xfrm rot="10800000" flipV="1">
            <a:off x="5910315" y="987662"/>
            <a:ext cx="399542" cy="815026"/>
          </a:xfrm>
          <a:prstGeom prst="bentConnector2">
            <a:avLst/>
          </a:prstGeom>
          <a:ln w="76200" cmpd="sng">
            <a:solidFill>
              <a:schemeClr val="accent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2901188" y="252908"/>
            <a:ext cx="1500667" cy="11995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 Process</a:t>
            </a:r>
          </a:p>
          <a:p>
            <a:pPr algn="ctr"/>
            <a:r>
              <a:rPr lang="en-US" sz="1400" b="1" dirty="0" err="1">
                <a:solidFill>
                  <a:schemeClr val="tx2">
                    <a:lumMod val="25000"/>
                  </a:schemeClr>
                </a:solidFill>
              </a:rPr>
              <a:t>Vectorizing</a:t>
            </a:r>
            <a:endParaRPr lang="en-US" sz="1400" b="1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spacy</a:t>
            </a:r>
          </a:p>
        </p:txBody>
      </p:sp>
      <p:cxnSp>
        <p:nvCxnSpPr>
          <p:cNvPr id="65" name="Straight Arrow Connector 64"/>
          <p:cNvCxnSpPr>
            <a:cxnSpLocks/>
            <a:stCxn id="3" idx="4"/>
            <a:endCxn id="20" idx="1"/>
          </p:cNvCxnSpPr>
          <p:nvPr/>
        </p:nvCxnSpPr>
        <p:spPr>
          <a:xfrm flipV="1">
            <a:off x="1600591" y="2403828"/>
            <a:ext cx="1283369" cy="457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stCxn id="18" idx="1"/>
            <a:endCxn id="20" idx="3"/>
          </p:cNvCxnSpPr>
          <p:nvPr/>
        </p:nvCxnSpPr>
        <p:spPr>
          <a:xfrm rot="10800000" flipV="1">
            <a:off x="4466507" y="2402458"/>
            <a:ext cx="652534" cy="136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20000"/>
                <a:lumOff val="8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/>
          <p:cNvSpPr/>
          <p:nvPr/>
        </p:nvSpPr>
        <p:spPr>
          <a:xfrm>
            <a:off x="10268611" y="922881"/>
            <a:ext cx="1582547" cy="11995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Supervised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Decision Tree</a:t>
            </a:r>
          </a:p>
        </p:txBody>
      </p:sp>
      <p:sp>
        <p:nvSpPr>
          <p:cNvPr id="87" name="Rectangle: Rounded Corners 86"/>
          <p:cNvSpPr/>
          <p:nvPr/>
        </p:nvSpPr>
        <p:spPr>
          <a:xfrm>
            <a:off x="10277755" y="2514092"/>
            <a:ext cx="1582547" cy="11995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Supervised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K Neighbor Classifier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0" y="5573258"/>
            <a:ext cx="212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Data Collection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From </a:t>
            </a:r>
          </a:p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6" name="Connector: Elbow 115"/>
          <p:cNvCxnSpPr>
            <a:cxnSpLocks/>
            <a:stCxn id="3" idx="4"/>
            <a:endCxn id="57" idx="1"/>
          </p:cNvCxnSpPr>
          <p:nvPr/>
        </p:nvCxnSpPr>
        <p:spPr>
          <a:xfrm flipV="1">
            <a:off x="1600591" y="852680"/>
            <a:ext cx="1300597" cy="155571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64"/>
          <p:cNvCxnSpPr>
            <a:cxnSpLocks/>
            <a:stCxn id="3" idx="4"/>
            <a:endCxn id="55" idx="1"/>
          </p:cNvCxnSpPr>
          <p:nvPr/>
        </p:nvCxnSpPr>
        <p:spPr>
          <a:xfrm>
            <a:off x="1600591" y="2408399"/>
            <a:ext cx="1319529" cy="1520755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45"/>
          <p:cNvCxnSpPr>
            <a:cxnSpLocks/>
            <a:stCxn id="21" idx="4"/>
            <a:endCxn id="85" idx="1"/>
          </p:cNvCxnSpPr>
          <p:nvPr/>
        </p:nvCxnSpPr>
        <p:spPr>
          <a:xfrm>
            <a:off x="7392085" y="987662"/>
            <a:ext cx="2876526" cy="534991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45"/>
          <p:cNvCxnSpPr>
            <a:cxnSpLocks/>
            <a:stCxn id="21" idx="4"/>
            <a:endCxn id="87" idx="1"/>
          </p:cNvCxnSpPr>
          <p:nvPr/>
        </p:nvCxnSpPr>
        <p:spPr>
          <a:xfrm>
            <a:off x="7392085" y="987662"/>
            <a:ext cx="2885670" cy="2126202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68"/>
          <p:cNvCxnSpPr>
            <a:cxnSpLocks/>
            <a:stCxn id="18" idx="2"/>
            <a:endCxn id="55" idx="3"/>
          </p:cNvCxnSpPr>
          <p:nvPr/>
        </p:nvCxnSpPr>
        <p:spPr>
          <a:xfrm rot="5400000">
            <a:off x="4702089" y="2720928"/>
            <a:ext cx="926924" cy="1489528"/>
          </a:xfrm>
          <a:prstGeom prst="bentConnector2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E001622-B838-4FF3-A13D-B02EA72AF1CF}"/>
              </a:ext>
            </a:extLst>
          </p:cNvPr>
          <p:cNvSpPr/>
          <p:nvPr/>
        </p:nvSpPr>
        <p:spPr>
          <a:xfrm>
            <a:off x="2920120" y="3329382"/>
            <a:ext cx="1500667" cy="11995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 Process</a:t>
            </a:r>
          </a:p>
          <a:p>
            <a:pPr algn="ctr"/>
            <a:r>
              <a:rPr lang="en-US" sz="1400" b="1" dirty="0">
                <a:solidFill>
                  <a:schemeClr val="tx2">
                    <a:lumMod val="25000"/>
                  </a:schemeClr>
                </a:solidFill>
              </a:rPr>
              <a:t>Count </a:t>
            </a:r>
            <a:r>
              <a:rPr lang="en-US" sz="1400" b="1" dirty="0" err="1">
                <a:solidFill>
                  <a:schemeClr val="tx2">
                    <a:lumMod val="25000"/>
                  </a:schemeClr>
                </a:solidFill>
              </a:rPr>
              <a:t>vectorizor</a:t>
            </a:r>
            <a:endParaRPr lang="en-US" sz="14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1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(spacy) -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5C70E-62B1-4311-A194-E97C00CF1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1"/>
          <a:stretch/>
        </p:blipFill>
        <p:spPr>
          <a:xfrm>
            <a:off x="329357" y="1323870"/>
            <a:ext cx="3675079" cy="5376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AD8EC4-16DA-49BC-BA8E-210CFD475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7"/>
          <a:stretch/>
        </p:blipFill>
        <p:spPr>
          <a:xfrm>
            <a:off x="4277312" y="1286190"/>
            <a:ext cx="3707922" cy="5424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77023-C305-41A2-B029-DB8AE10FD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/>
          <a:stretch/>
        </p:blipFill>
        <p:spPr>
          <a:xfrm>
            <a:off x="8292660" y="1286190"/>
            <a:ext cx="3728547" cy="54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Hashtags trending using </a:t>
            </a:r>
            <a:r>
              <a:rPr lang="en-US" dirty="0" err="1"/>
              <a:t>lsa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 vectorizer -</a:t>
            </a:r>
            <a:r>
              <a:rPr lang="en-US" dirty="0" err="1"/>
              <a:t>svd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10313-2A2F-424C-9FC5-85F5BE09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80" y="1394901"/>
            <a:ext cx="9768045" cy="51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2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Hashtags trending using </a:t>
            </a:r>
            <a:r>
              <a:rPr lang="en-US" dirty="0" err="1"/>
              <a:t>lsa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 vectorizer -</a:t>
            </a:r>
            <a:r>
              <a:rPr lang="en-US" dirty="0" err="1"/>
              <a:t>svd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10593-D01A-40FC-B945-49E96C5E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" y="1215901"/>
            <a:ext cx="7238637" cy="378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24D11-3BFD-4AC6-B719-20096AC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35" y="3015144"/>
            <a:ext cx="7372981" cy="37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Hashtags trending using </a:t>
            </a:r>
            <a:r>
              <a:rPr lang="en-US" dirty="0" err="1"/>
              <a:t>lsa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 vectorizer -</a:t>
            </a:r>
            <a:r>
              <a:rPr lang="en-US" dirty="0" err="1"/>
              <a:t>svd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21E86-113F-4FB9-AD64-053DD6E6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" y="1200479"/>
            <a:ext cx="6547813" cy="344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28DE2-2411-49E7-8DE8-F925BBC6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8" y="2189735"/>
            <a:ext cx="7390317" cy="3859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4AB23-3666-48E0-B04F-C9D2A5CB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309" y="3301387"/>
            <a:ext cx="6338855" cy="33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/>
          <a:lstStyle/>
          <a:p>
            <a:pPr algn="l"/>
            <a:r>
              <a:rPr lang="en-US" dirty="0"/>
              <a:t>Data Collection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735" y="1136723"/>
            <a:ext cx="10797362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Problems encountered: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Streaming process dies periodically due to data error. </a:t>
            </a:r>
          </a:p>
          <a:p>
            <a:pPr lvl="1"/>
            <a:r>
              <a:rPr lang="en-US" dirty="0"/>
              <a:t>Solutions: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Add error handling on duplicated tweets and missing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Streaming process dies periodically due to data error. </a:t>
            </a:r>
          </a:p>
          <a:p>
            <a:pPr lvl="1"/>
            <a:r>
              <a:rPr lang="en-US" dirty="0"/>
              <a:t>Solutions: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Add error handling on duplicated tweets and missing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Slow on performance. </a:t>
            </a:r>
          </a:p>
          <a:p>
            <a:r>
              <a:rPr lang="en-US" dirty="0"/>
              <a:t>	Solutions: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Create index on often querying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schedule reboot/ auto start </a:t>
            </a:r>
            <a:r>
              <a:rPr lang="en-US" dirty="0" err="1"/>
              <a:t>docker</a:t>
            </a:r>
            <a:r>
              <a:rPr lang="en-US" dirty="0"/>
              <a:t> container/ </a:t>
            </a:r>
            <a:r>
              <a:rPr lang="en-US" dirty="0" err="1"/>
              <a:t>py</a:t>
            </a:r>
            <a:r>
              <a:rPr lang="en-US" dirty="0"/>
              <a:t>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Slow on performance.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200" b="1" dirty="0"/>
              <a:t>Learned: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 format/ time zone issues: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 time reformat during data collection and add time zone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Minimize tweet cleaning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Tweets often contain misspells, abbreviations, emoji which are actually valuable information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914400" lvl="1" indent="-457200"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952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E36064-4E6E-4BAE-A50F-42543A7A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7" y="1000667"/>
            <a:ext cx="9392463" cy="51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375233" y="2447367"/>
            <a:ext cx="4557600" cy="907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endParaRPr lang="en" dirty="0"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375233" y="3283900"/>
            <a:ext cx="4557600" cy="336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dirty="0"/>
              <a:t>On average</a:t>
            </a:r>
            <a:r>
              <a:rPr lang="en" dirty="0"/>
              <a:t>600 </a:t>
            </a:r>
            <a:r>
              <a:rPr lang="en-US" dirty="0"/>
              <a:t>tweets are tweeted per second, 350k per minute, 500 million per day.</a:t>
            </a:r>
            <a:endParaRPr lang="en" dirty="0"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5549" r="17698"/>
          <a:stretch/>
        </p:blipFill>
        <p:spPr>
          <a:xfrm flipH="1">
            <a:off x="6927965" y="1"/>
            <a:ext cx="526403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00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57A57-7A48-4320-A9FD-6A77352D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71" y="208014"/>
            <a:ext cx="4064762" cy="1448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77688-912A-4B87-A7E4-C9B6D70A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7" y="208014"/>
            <a:ext cx="4957929" cy="45698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9DD4BA-6F4F-44C6-A233-C1DCB589AB7A}"/>
              </a:ext>
            </a:extLst>
          </p:cNvPr>
          <p:cNvSpPr/>
          <p:nvPr/>
        </p:nvSpPr>
        <p:spPr>
          <a:xfrm>
            <a:off x="450700" y="5515876"/>
            <a:ext cx="10500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update tweets set </a:t>
            </a:r>
            <a:r>
              <a:rPr lang="en-US" sz="1400" dirty="0" err="1">
                <a:latin typeface="Helvetica Neue"/>
              </a:rPr>
              <a:t>date_time</a:t>
            </a:r>
            <a:r>
              <a:rPr lang="en-US" sz="1400" dirty="0">
                <a:latin typeface="Helvetica Neue"/>
              </a:rPr>
              <a:t> = </a:t>
            </a:r>
            <a:r>
              <a:rPr lang="en-US" sz="1400" dirty="0" err="1">
                <a:latin typeface="Helvetica Neue"/>
              </a:rPr>
              <a:t>to_timestamp</a:t>
            </a:r>
            <a:r>
              <a:rPr lang="en-US" sz="1400" dirty="0">
                <a:latin typeface="Helvetica Neue"/>
              </a:rPr>
              <a:t>(</a:t>
            </a:r>
            <a:r>
              <a:rPr lang="en-US" sz="1400" dirty="0" err="1">
                <a:latin typeface="Helvetica Neue"/>
              </a:rPr>
              <a:t>concat</a:t>
            </a:r>
            <a:r>
              <a:rPr lang="en-US" sz="1400" dirty="0">
                <a:latin typeface="Helvetica Neue"/>
              </a:rPr>
              <a:t>(substring(created_at,27,4),'-',substring(created_at,5,3),'-', substring(created_at,9,2),' ',substring(created_at,11,9)),'YYYY-Mon-DD HH24:MI:SS') at time zone 'UTC' where </a:t>
            </a:r>
            <a:r>
              <a:rPr lang="en-US" sz="1400" dirty="0" err="1">
                <a:latin typeface="Helvetica Neue"/>
              </a:rPr>
              <a:t>date_time</a:t>
            </a:r>
            <a:r>
              <a:rPr lang="en-US" sz="1400" dirty="0">
                <a:latin typeface="Helvetica Neue"/>
              </a:rPr>
              <a:t> is null;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895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8" y="145991"/>
            <a:ext cx="9291215" cy="1049235"/>
          </a:xfrm>
        </p:spPr>
        <p:txBody>
          <a:bodyPr/>
          <a:lstStyle/>
          <a:p>
            <a:pPr algn="l"/>
            <a:r>
              <a:rPr lang="en-US" dirty="0"/>
              <a:t>Further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Build python script for data collection</a:t>
            </a:r>
          </a:p>
          <a:p>
            <a:r>
              <a:rPr lang="en-US" sz="2000" dirty="0"/>
              <a:t>Error handing on memory issue</a:t>
            </a:r>
          </a:p>
          <a:p>
            <a:r>
              <a:rPr lang="en-US" sz="2000" dirty="0"/>
              <a:t>Further tuning on LSA </a:t>
            </a:r>
            <a:r>
              <a:rPr lang="en-US" sz="2000" dirty="0" err="1"/>
              <a:t>n_component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153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CBBD-BDD0-49C1-A7E5-922B12D8A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37699"/>
            <a:ext cx="10820400" cy="57809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100" b="1" i="1" dirty="0"/>
              <a:t>Docker - </a:t>
            </a:r>
            <a:r>
              <a:rPr lang="en-US" sz="3100" b="1" i="1" dirty="0" err="1"/>
              <a:t>psql</a:t>
            </a:r>
            <a:endParaRPr lang="en-US" sz="3100" b="1" i="1" dirty="0"/>
          </a:p>
          <a:p>
            <a:pPr marL="0" indent="0">
              <a:buNone/>
            </a:pPr>
            <a:r>
              <a:rPr lang="en-US" sz="3100" dirty="0" err="1"/>
              <a:t>docker</a:t>
            </a:r>
            <a:r>
              <a:rPr lang="en-US" sz="3100" dirty="0"/>
              <a:t> exec -it </a:t>
            </a:r>
            <a:r>
              <a:rPr lang="en-US" sz="3100" dirty="0" err="1"/>
              <a:t>mypostgres</a:t>
            </a:r>
            <a:r>
              <a:rPr lang="en-US" sz="3100" dirty="0"/>
              <a:t> </a:t>
            </a:r>
            <a:r>
              <a:rPr lang="en-US" sz="3100" dirty="0" err="1"/>
              <a:t>psql</a:t>
            </a:r>
            <a:r>
              <a:rPr lang="en-US" sz="3100" dirty="0"/>
              <a:t> </a:t>
            </a:r>
            <a:r>
              <a:rPr lang="en-US" sz="3100" dirty="0" err="1"/>
              <a:t>postgres</a:t>
            </a:r>
            <a:r>
              <a:rPr lang="en-US" sz="3100" dirty="0"/>
              <a:t> </a:t>
            </a:r>
            <a:r>
              <a:rPr lang="en-US" sz="3100" dirty="0" err="1"/>
              <a:t>postgres</a:t>
            </a:r>
            <a:endParaRPr lang="en-US" sz="3100" dirty="0"/>
          </a:p>
          <a:p>
            <a:pPr marL="0" indent="0">
              <a:buNone/>
            </a:pPr>
            <a:r>
              <a:rPr lang="en-US" sz="3100" b="1" i="1" dirty="0"/>
              <a:t>In </a:t>
            </a:r>
            <a:r>
              <a:rPr lang="en-US" sz="3100" b="1" i="1" dirty="0" err="1"/>
              <a:t>psql</a:t>
            </a:r>
            <a:endParaRPr lang="en-US" sz="3100" b="1" i="1" dirty="0"/>
          </a:p>
          <a:p>
            <a:pPr marL="0" indent="0">
              <a:buNone/>
            </a:pPr>
            <a:r>
              <a:rPr lang="en-US" sz="3100" dirty="0"/>
              <a:t>\d tweets \</a:t>
            </a:r>
            <a:r>
              <a:rPr lang="en-US" sz="3100" dirty="0" err="1"/>
              <a:t>dt</a:t>
            </a:r>
            <a:r>
              <a:rPr lang="en-US" sz="3100" dirty="0"/>
              <a:t> \q</a:t>
            </a:r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en-US" sz="3100" dirty="0"/>
              <a:t>select count(*) from tweets;</a:t>
            </a:r>
          </a:p>
          <a:p>
            <a:pPr marL="0" indent="0">
              <a:buNone/>
            </a:pPr>
            <a:r>
              <a:rPr lang="en-US" sz="3100" b="1" i="1" dirty="0"/>
              <a:t>create able</a:t>
            </a:r>
          </a:p>
          <a:p>
            <a:pPr marL="0" indent="0">
              <a:buNone/>
            </a:pPr>
            <a:r>
              <a:rPr lang="en-US" sz="3100" dirty="0"/>
              <a:t>select * into tweets_bkup_0607 from tweets;</a:t>
            </a:r>
          </a:p>
          <a:p>
            <a:pPr marL="0" indent="0">
              <a:buNone/>
            </a:pPr>
            <a:r>
              <a:rPr lang="en-US" sz="3100" dirty="0"/>
              <a:t>CREATE TABLE tweets ( id TEXT, </a:t>
            </a:r>
            <a:r>
              <a:rPr lang="en-US" sz="3100" dirty="0" err="1"/>
              <a:t>tweet_content</a:t>
            </a:r>
            <a:r>
              <a:rPr lang="en-US" sz="3100" dirty="0"/>
              <a:t> TEXT, entities TEXT, retweeted TEXT, </a:t>
            </a:r>
            <a:r>
              <a:rPr lang="en-US" sz="3100" dirty="0" err="1"/>
              <a:t>created_at</a:t>
            </a:r>
            <a:r>
              <a:rPr lang="en-US" sz="3100" dirty="0"/>
              <a:t> TEXT, </a:t>
            </a:r>
            <a:r>
              <a:rPr lang="en-US" sz="3100" dirty="0" err="1"/>
              <a:t>regin</a:t>
            </a:r>
            <a:r>
              <a:rPr lang="en-US" sz="3100" dirty="0"/>
              <a:t> TEXT, country TEXT, </a:t>
            </a:r>
            <a:r>
              <a:rPr lang="en-US" sz="3100" dirty="0" err="1"/>
              <a:t>place_type</a:t>
            </a:r>
            <a:r>
              <a:rPr lang="en-US" sz="3100" dirty="0"/>
              <a:t> TEXT, </a:t>
            </a:r>
            <a:r>
              <a:rPr lang="en-US" sz="3100" dirty="0" err="1"/>
              <a:t>geo_enabled</a:t>
            </a:r>
            <a:r>
              <a:rPr lang="en-US" sz="3100" dirty="0"/>
              <a:t> </a:t>
            </a:r>
            <a:r>
              <a:rPr lang="en-US" sz="3100" dirty="0" err="1"/>
              <a:t>boolean</a:t>
            </a:r>
            <a:r>
              <a:rPr lang="en-US" sz="3100" dirty="0"/>
              <a:t>, geo text, </a:t>
            </a:r>
            <a:r>
              <a:rPr lang="en-US" sz="3100" dirty="0" err="1"/>
              <a:t>time_zone</a:t>
            </a:r>
            <a:r>
              <a:rPr lang="en-US" sz="3100" dirty="0"/>
              <a:t> TEXT, </a:t>
            </a:r>
            <a:r>
              <a:rPr lang="en-US" sz="3100" dirty="0" err="1"/>
              <a:t>lang</a:t>
            </a:r>
            <a:r>
              <a:rPr lang="en-US" sz="3100" dirty="0"/>
              <a:t> TEXT, </a:t>
            </a:r>
            <a:r>
              <a:rPr lang="en-US" sz="3100" dirty="0" err="1"/>
              <a:t>usr</a:t>
            </a:r>
            <a:r>
              <a:rPr lang="en-US" sz="3100" dirty="0"/>
              <a:t> text );</a:t>
            </a:r>
          </a:p>
          <a:p>
            <a:pPr marL="0" indent="0">
              <a:buNone/>
            </a:pPr>
            <a:r>
              <a:rPr lang="en-US" sz="3100" b="1" i="1" dirty="0"/>
              <a:t>drop table</a:t>
            </a:r>
          </a:p>
          <a:p>
            <a:pPr marL="0" indent="0">
              <a:buNone/>
            </a:pPr>
            <a:r>
              <a:rPr lang="en-US" sz="3100" dirty="0"/>
              <a:t>drop table tweets_bkup_0606;</a:t>
            </a:r>
          </a:p>
          <a:p>
            <a:pPr marL="0" indent="0">
              <a:buNone/>
            </a:pPr>
            <a:r>
              <a:rPr lang="en-US" sz="3100" b="1" i="1" dirty="0"/>
              <a:t>set ID/ Index</a:t>
            </a:r>
          </a:p>
          <a:p>
            <a:pPr marL="0" indent="0">
              <a:buNone/>
            </a:pPr>
            <a:r>
              <a:rPr lang="en-US" sz="3100" dirty="0"/>
              <a:t>alter table tweets alter column id set not null; alter table tweets add unique (id);</a:t>
            </a:r>
          </a:p>
          <a:p>
            <a:pPr marL="0" indent="0">
              <a:buNone/>
            </a:pPr>
            <a:r>
              <a:rPr lang="en-US" sz="3100" dirty="0"/>
              <a:t>create index on tweets (id); create index on tweets (</a:t>
            </a:r>
            <a:r>
              <a:rPr lang="en-US" sz="3100" dirty="0" err="1"/>
              <a:t>tweet_content</a:t>
            </a:r>
            <a:r>
              <a:rPr lang="en-US" sz="3100" dirty="0"/>
              <a:t>);</a:t>
            </a:r>
          </a:p>
          <a:p>
            <a:pPr marL="0" indent="0">
              <a:buNone/>
            </a:pPr>
            <a:r>
              <a:rPr lang="en-US" sz="3100" b="1" i="1" dirty="0"/>
              <a:t>clean table</a:t>
            </a:r>
          </a:p>
          <a:p>
            <a:pPr marL="0" indent="0">
              <a:buNone/>
            </a:pPr>
            <a:r>
              <a:rPr lang="en-US" sz="3100" dirty="0"/>
              <a:t>select count (</a:t>
            </a:r>
            <a:r>
              <a:rPr lang="en-US" sz="3100" i="1" dirty="0"/>
              <a:t>) from tweets where hashtags = 'None’; </a:t>
            </a:r>
          </a:p>
          <a:p>
            <a:pPr marL="0" indent="0">
              <a:buNone/>
            </a:pPr>
            <a:r>
              <a:rPr lang="en-US" sz="3100" i="1" dirty="0"/>
              <a:t>select count (</a:t>
            </a:r>
            <a:r>
              <a:rPr lang="en-US" sz="3100" dirty="0"/>
              <a:t>) from tweets where hashtags is null; update tweets set hashtags = NULL where hashtags = 'None';</a:t>
            </a:r>
          </a:p>
          <a:p>
            <a:pPr marL="0" indent="0">
              <a:buNone/>
            </a:pPr>
            <a:r>
              <a:rPr lang="en-US" sz="3100" dirty="0"/>
              <a:t>select count(*) from tweets where </a:t>
            </a:r>
            <a:r>
              <a:rPr lang="en-US" sz="3100" dirty="0" err="1"/>
              <a:t>lang</a:t>
            </a:r>
            <a:r>
              <a:rPr lang="en-US" sz="3100" dirty="0"/>
              <a:t> != '</a:t>
            </a:r>
            <a:r>
              <a:rPr lang="en-US" sz="3100" dirty="0" err="1"/>
              <a:t>en</a:t>
            </a:r>
            <a:r>
              <a:rPr lang="en-US" sz="3100" dirty="0"/>
              <a:t>’; </a:t>
            </a:r>
          </a:p>
          <a:p>
            <a:pPr marL="0" indent="0">
              <a:buNone/>
            </a:pPr>
            <a:r>
              <a:rPr lang="en-US" sz="3100" dirty="0"/>
              <a:t>delete from tweets where </a:t>
            </a:r>
            <a:r>
              <a:rPr lang="en-US" sz="3100" dirty="0" err="1"/>
              <a:t>lang</a:t>
            </a:r>
            <a:r>
              <a:rPr lang="en-US" sz="3100" dirty="0"/>
              <a:t> != '</a:t>
            </a:r>
            <a:r>
              <a:rPr lang="en-US" sz="3100" dirty="0" err="1"/>
              <a:t>en</a:t>
            </a:r>
            <a:r>
              <a:rPr lang="en-US" sz="3100" dirty="0"/>
              <a:t>’;</a:t>
            </a:r>
          </a:p>
          <a:p>
            <a:pPr marL="0" indent="0">
              <a:buNone/>
            </a:pPr>
            <a:r>
              <a:rPr lang="en-US" dirty="0"/>
              <a:t>update tweets set hashtags = null where hashtags = 'None'</a:t>
            </a:r>
            <a:endParaRPr lang="en-US" sz="3100" dirty="0"/>
          </a:p>
          <a:p>
            <a:pPr marL="0" indent="0">
              <a:buNone/>
            </a:pPr>
            <a:r>
              <a:rPr lang="en-US" sz="3100" b="1" i="1" dirty="0"/>
              <a:t>get </a:t>
            </a:r>
            <a:r>
              <a:rPr lang="en-US" sz="3100" b="1" i="1" dirty="0" err="1"/>
              <a:t>cloumns</a:t>
            </a:r>
            <a:endParaRPr lang="en-US" sz="3100" b="1" i="1" dirty="0"/>
          </a:p>
          <a:p>
            <a:pPr marL="0" indent="0">
              <a:buNone/>
            </a:pPr>
            <a:r>
              <a:rPr lang="en-US" sz="3100" dirty="0"/>
              <a:t>SELECT * FROM </a:t>
            </a:r>
            <a:r>
              <a:rPr lang="en-US" sz="3100" dirty="0" err="1"/>
              <a:t>Northwind.INFORMATION_SCHEMA.COLUMNS</a:t>
            </a:r>
            <a:r>
              <a:rPr lang="en-US" sz="3100" dirty="0"/>
              <a:t> WHERE TABLE_NAME = 'tweets';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14F5-8F99-40BB-A5E3-5722BEE5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select </a:t>
            </a:r>
            <a:r>
              <a:rPr lang="en-US" sz="1500" dirty="0" err="1"/>
              <a:t>created_at</a:t>
            </a:r>
            <a:r>
              <a:rPr lang="en-US" sz="1500" dirty="0"/>
              <a:t>, </a:t>
            </a:r>
            <a:r>
              <a:rPr lang="en-US" sz="1500" dirty="0" err="1"/>
              <a:t>concat</a:t>
            </a:r>
            <a:r>
              <a:rPr lang="en-US" sz="1500" dirty="0"/>
              <a:t>(substring(created_at,27,4),'-',substring(created_at,5,3),'-',substring(created_at,9,2)) from tweets limit 1;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update tweets set time = TO_TIMESTAMP(substring(created_at,11,9), 'HH24:MI:SS') where time is null;</a:t>
            </a:r>
          </a:p>
          <a:p>
            <a:pPr marL="0" indent="0">
              <a:buNone/>
            </a:pPr>
            <a:r>
              <a:rPr lang="en-US" sz="1500" dirty="0"/>
              <a:t>update tweets set date = </a:t>
            </a:r>
            <a:r>
              <a:rPr lang="en-US" sz="1500" dirty="0" err="1"/>
              <a:t>TO_date</a:t>
            </a:r>
            <a:r>
              <a:rPr lang="en-US" sz="1500" dirty="0"/>
              <a:t>(</a:t>
            </a:r>
            <a:r>
              <a:rPr lang="en-US" sz="1500" dirty="0" err="1"/>
              <a:t>concat</a:t>
            </a:r>
            <a:r>
              <a:rPr lang="en-US" sz="1500" dirty="0"/>
              <a:t>(substring(created_at,27,4),'-',substring(created_at,5,3),'-',substring(created_at,9,2)), 'YYYY-Mon-DD') where date is null;</a:t>
            </a:r>
          </a:p>
          <a:p>
            <a:pPr marL="0" indent="0">
              <a:buNone/>
            </a:pPr>
            <a:r>
              <a:rPr lang="en-US" sz="1500" dirty="0"/>
              <a:t>update tweets set </a:t>
            </a:r>
            <a:r>
              <a:rPr lang="en-US" sz="1500" dirty="0" err="1"/>
              <a:t>date_time</a:t>
            </a:r>
            <a:r>
              <a:rPr lang="en-US" sz="1500" dirty="0"/>
              <a:t> = </a:t>
            </a:r>
            <a:r>
              <a:rPr lang="en-US" sz="1500" dirty="0" err="1"/>
              <a:t>to_timestamp</a:t>
            </a:r>
            <a:r>
              <a:rPr lang="en-US" sz="1500" dirty="0"/>
              <a:t>(</a:t>
            </a:r>
            <a:r>
              <a:rPr lang="en-US" sz="1500" dirty="0" err="1"/>
              <a:t>concat</a:t>
            </a:r>
            <a:r>
              <a:rPr lang="en-US" sz="1500" dirty="0"/>
              <a:t>(substring(created_at,27,4),'-',substring(created_at,5,3),'-', substring(created_at,9,2),' ',substring(created_at,11,9)),'YYYY-Mon-DD HH24:MI:SS') at time zone 'UTC' where </a:t>
            </a:r>
            <a:r>
              <a:rPr lang="en-US" sz="1500" dirty="0" err="1"/>
              <a:t>date_time</a:t>
            </a:r>
            <a:r>
              <a:rPr lang="en-US" sz="1500" dirty="0"/>
              <a:t> is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3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/>
          <a:lstStyle/>
          <a:p>
            <a:pPr algn="l"/>
            <a:r>
              <a:rPr lang="en-US" dirty="0"/>
              <a:t>Data Collection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735" y="1466080"/>
            <a:ext cx="107973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Used </a:t>
            </a:r>
            <a:r>
              <a:rPr lang="en-US" sz="2200" b="1" dirty="0"/>
              <a:t>Twitter Streaming python API </a:t>
            </a:r>
            <a:r>
              <a:rPr lang="en-US" sz="2200" dirty="0"/>
              <a:t>to stream tweets based on geographical boundary boxes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Time Period: 5/30/2017 – present with few hours down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Locations: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Santa Monica, Los Angeles, San Francisco, Sacramento, 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Dallas, Midland, TX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Set up Postgres for data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Currently contains 450k tweets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r>
              <a:rPr lang="en-US" sz="2200" b="1" dirty="0"/>
              <a:t>Data Processing during collection: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Basic cleaning on tweets: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Remove people tags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Remove web </a:t>
            </a:r>
            <a:r>
              <a:rPr lang="en-US" sz="2200" dirty="0" err="1"/>
              <a:t>url</a:t>
            </a: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Removed non-English tweets from the collection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Extract hashtag keywords</a:t>
            </a:r>
          </a:p>
        </p:txBody>
      </p:sp>
    </p:spTree>
    <p:extLst>
      <p:ext uri="{BB962C8B-B14F-4D97-AF65-F5344CB8AC3E}">
        <p14:creationId xmlns:p14="http://schemas.microsoft.com/office/powerpoint/2010/main" val="2998210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(spacy) -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8CAD1-765A-4ABE-9BB2-FB00AEC4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16" y="1763163"/>
            <a:ext cx="9376173" cy="4874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329523-9AA2-4A2C-94D1-22D6295E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60" y="1289202"/>
            <a:ext cx="7691109" cy="5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47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(spacy) - cosine 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B7111-0438-4DF0-8434-9DE5D6A6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75" y="1838207"/>
            <a:ext cx="10300138" cy="4799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A4917-4048-42D3-90E0-5D527331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21" y="1362044"/>
            <a:ext cx="7483694" cy="5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</a:t>
            </a:r>
            <a:r>
              <a:rPr lang="en-US" dirty="0" err="1"/>
              <a:t>tfidf</a:t>
            </a:r>
            <a:r>
              <a:rPr lang="en-US" dirty="0"/>
              <a:t> | </a:t>
            </a:r>
            <a:r>
              <a:rPr lang="en-US" dirty="0" err="1"/>
              <a:t>svd</a:t>
            </a:r>
            <a:r>
              <a:rPr lang="en-US" dirty="0"/>
              <a:t>) -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D5DB4-DD5E-4BD5-9416-95FB7D35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58" y="2322386"/>
            <a:ext cx="9160163" cy="4318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20A00-C7BC-4EF0-A174-80F91F2ABAFC}"/>
              </a:ext>
            </a:extLst>
          </p:cNvPr>
          <p:cNvSpPr txBox="1"/>
          <p:nvPr/>
        </p:nvSpPr>
        <p:spPr>
          <a:xfrm>
            <a:off x="1106250" y="1362401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 similarity between event / non-event tweets (A | B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20597-FA1A-49B8-8B73-AA8C986CB655}"/>
              </a:ext>
            </a:extLst>
          </p:cNvPr>
          <p:cNvSpPr txBox="1"/>
          <p:nvPr/>
        </p:nvSpPr>
        <p:spPr>
          <a:xfrm>
            <a:off x="941571" y="1969546"/>
            <a:ext cx="634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Highest similarity score on event tweets / non-event tweets (A | B )</a:t>
            </a:r>
          </a:p>
        </p:txBody>
      </p:sp>
    </p:spTree>
    <p:extLst>
      <p:ext uri="{BB962C8B-B14F-4D97-AF65-F5344CB8AC3E}">
        <p14:creationId xmlns:p14="http://schemas.microsoft.com/office/powerpoint/2010/main" val="196104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</a:t>
            </a:r>
            <a:r>
              <a:rPr lang="en-US" dirty="0" err="1"/>
              <a:t>tfidf</a:t>
            </a:r>
            <a:r>
              <a:rPr lang="en-US" dirty="0"/>
              <a:t> | </a:t>
            </a:r>
            <a:r>
              <a:rPr lang="en-US" dirty="0" err="1"/>
              <a:t>svd</a:t>
            </a:r>
            <a:r>
              <a:rPr lang="en-US" dirty="0"/>
              <a:t>) - cosine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8FB24-E529-40F4-ACA9-041122CE93BD}"/>
              </a:ext>
            </a:extLst>
          </p:cNvPr>
          <p:cNvSpPr txBox="1"/>
          <p:nvPr/>
        </p:nvSpPr>
        <p:spPr>
          <a:xfrm>
            <a:off x="222735" y="1466080"/>
            <a:ext cx="1079736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User </a:t>
            </a:r>
            <a:r>
              <a:rPr lang="en-US" sz="2200" dirty="0" err="1"/>
              <a:t>sklearn</a:t>
            </a:r>
            <a:r>
              <a:rPr lang="en-US" sz="2200" dirty="0"/>
              <a:t> </a:t>
            </a:r>
            <a:r>
              <a:rPr lang="en-US" sz="2200" dirty="0" err="1"/>
              <a:t>Tfidf</a:t>
            </a:r>
            <a:r>
              <a:rPr lang="en-US" sz="2200" dirty="0"/>
              <a:t> to fit and transform all collected tweets (cleaned) into counted bag of words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Fit full dataset with SVD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For selected events split into A (event tweets), B (non-event tweets)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Create subset of  A1 (20% of A), A2 (80% of A)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Create random subset of B1 ( # of A1 in B),  B2( # of A2 in 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Run cosine similarity analysis on to the 4  groups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r>
              <a:rPr lang="en-US" sz="2200" b="1" dirty="0"/>
              <a:t>Problems encountered: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RAM issue on transforming full dataset using SVD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797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Hashtags trending using </a:t>
            </a:r>
            <a:r>
              <a:rPr lang="en-US" dirty="0" err="1"/>
              <a:t>lsa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 vectorizer -</a:t>
            </a:r>
            <a:r>
              <a:rPr lang="en-US" dirty="0" err="1"/>
              <a:t>svd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8FB24-E529-40F4-ACA9-041122CE93BD}"/>
              </a:ext>
            </a:extLst>
          </p:cNvPr>
          <p:cNvSpPr txBox="1"/>
          <p:nvPr/>
        </p:nvSpPr>
        <p:spPr>
          <a:xfrm>
            <a:off x="222735" y="1466080"/>
            <a:ext cx="1079736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User </a:t>
            </a:r>
            <a:r>
              <a:rPr lang="en-US" sz="2200" dirty="0" err="1"/>
              <a:t>sklearn</a:t>
            </a:r>
            <a:r>
              <a:rPr lang="en-US" sz="2200" dirty="0"/>
              <a:t> </a:t>
            </a:r>
            <a:r>
              <a:rPr lang="en-US" sz="2200" dirty="0" err="1"/>
              <a:t>CountVectorizer</a:t>
            </a:r>
            <a:r>
              <a:rPr lang="en-US" sz="2200" dirty="0"/>
              <a:t> to fit and transform all collected hashtags into counted bag of words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Bucket tweets into moving time blocks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Time lag = 6 hours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Time gap for each moving block: 2 hours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Run time series analysis on selected hashtag for trending during collected time frame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r>
              <a:rPr lang="en-US" sz="2200" dirty="0"/>
              <a:t>Problems encountered: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Memory issue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263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981-CD3D-466B-A005-F04D1FEF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7EDC-FACB-4EE8-AA23-488814E75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2"/>
            <a:ext cx="10820400" cy="4161284"/>
          </a:xfrm>
        </p:spPr>
        <p:txBody>
          <a:bodyPr>
            <a:normAutofit fontScale="92500"/>
          </a:bodyPr>
          <a:lstStyle/>
          <a:p>
            <a:r>
              <a:rPr lang="en-US" dirty="0"/>
              <a:t>Twitter is mostly noise</a:t>
            </a:r>
          </a:p>
          <a:p>
            <a:r>
              <a:rPr lang="en-US" dirty="0"/>
              <a:t>Separating information from noise would be useful for someone to do meaningful analysis in twitter</a:t>
            </a:r>
          </a:p>
          <a:p>
            <a:r>
              <a:rPr lang="en-US" dirty="0"/>
              <a:t>My approach separating signal from noise is driven by identifying event related tweets from twitter streams</a:t>
            </a:r>
          </a:p>
          <a:p>
            <a:r>
              <a:rPr lang="en-US" dirty="0"/>
              <a:t>I found that twitter with event signals are much similar compare to non-event tweets</a:t>
            </a:r>
          </a:p>
          <a:p>
            <a:r>
              <a:rPr lang="en-US" dirty="0"/>
              <a:t>Using this intelligence, I build a tool that can identify event related tweets from the noise better than a simple keyword search</a:t>
            </a:r>
          </a:p>
          <a:p>
            <a:r>
              <a:rPr lang="en-US" dirty="0"/>
              <a:t>Additionally I also but a tool to detect trending hashtags and predict hashtag trends</a:t>
            </a:r>
          </a:p>
          <a:p>
            <a:r>
              <a:rPr lang="en-US" dirty="0"/>
              <a:t>Both tools work together helps a better understanding of how events unfold through twitter</a:t>
            </a:r>
          </a:p>
        </p:txBody>
      </p:sp>
    </p:spTree>
    <p:extLst>
      <p:ext uri="{BB962C8B-B14F-4D97-AF65-F5344CB8AC3E}">
        <p14:creationId xmlns:p14="http://schemas.microsoft.com/office/powerpoint/2010/main" val="365902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981-CD3D-466B-A005-F04D1FEF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7EDC-FACB-4EE8-AA23-488814E75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2"/>
            <a:ext cx="10820400" cy="4161284"/>
          </a:xfrm>
        </p:spPr>
        <p:txBody>
          <a:bodyPr>
            <a:normAutofit/>
          </a:bodyPr>
          <a:lstStyle/>
          <a:p>
            <a:r>
              <a:rPr lang="en-US" dirty="0"/>
              <a:t>Data was obtained using twitter streaming API specified for designated geographical area ( San Francisco, </a:t>
            </a:r>
            <a:r>
              <a:rPr lang="en-US" dirty="0" err="1"/>
              <a:t>Sacremental</a:t>
            </a:r>
            <a:r>
              <a:rPr lang="en-US" dirty="0"/>
              <a:t>, Los Angeles, Santa Monica, CA; Dallas, Midland, TX) </a:t>
            </a:r>
          </a:p>
          <a:p>
            <a:r>
              <a:rPr lang="en-US" dirty="0"/>
              <a:t>Each tweet contains original tweet </a:t>
            </a:r>
            <a:r>
              <a:rPr lang="en-US" dirty="0" err="1"/>
              <a:t>url</a:t>
            </a:r>
            <a:r>
              <a:rPr lang="en-US" dirty="0"/>
              <a:t>, user scream name,  tweet time, location( </a:t>
            </a:r>
            <a:r>
              <a:rPr lang="en-US" dirty="0" err="1"/>
              <a:t>lat</a:t>
            </a:r>
            <a:r>
              <a:rPr lang="en-US" dirty="0"/>
              <a:t>/long, geo-bounding box, and/or registered city)</a:t>
            </a:r>
          </a:p>
          <a:p>
            <a:r>
              <a:rPr lang="en-US" dirty="0"/>
              <a:t>Tweets were simply cleaned by removing emoji and non-English words.</a:t>
            </a:r>
          </a:p>
          <a:p>
            <a:r>
              <a:rPr lang="en-US" dirty="0"/>
              <a:t>Extracted hashtags from each tweets and stored separately for the hashtag analysis</a:t>
            </a:r>
          </a:p>
        </p:txBody>
      </p:sp>
    </p:spTree>
    <p:extLst>
      <p:ext uri="{BB962C8B-B14F-4D97-AF65-F5344CB8AC3E}">
        <p14:creationId xmlns:p14="http://schemas.microsoft.com/office/powerpoint/2010/main" val="206284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4928-2656-4C63-8B35-CA4F3025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34B03-872D-4746-A442-BD91919A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6A960-E160-4E16-9EBC-85350E84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3" y="0"/>
            <a:ext cx="11367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2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302F-ED13-4707-BDF2-C8B707C4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4CF5-C9E3-4AF9-B0DC-8A92CAC6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custom Weighted Moving Average</a:t>
            </a:r>
          </a:p>
          <a:p>
            <a:r>
              <a:rPr lang="en-US" dirty="0"/>
              <a:t>Find optimal learning constant (alpha) for EMV</a:t>
            </a:r>
          </a:p>
        </p:txBody>
      </p:sp>
    </p:spTree>
    <p:extLst>
      <p:ext uri="{BB962C8B-B14F-4D97-AF65-F5344CB8AC3E}">
        <p14:creationId xmlns:p14="http://schemas.microsoft.com/office/powerpoint/2010/main" val="415711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B1DFD-4E7A-476D-8791-122E602B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CA425-7978-4E11-B517-C3425D90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D9A13-D544-4A53-8F8B-26A6BCB8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016"/>
            <a:ext cx="12192000" cy="61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8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DC30-ADAE-4CE2-A9B9-98516C2C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C102-BE09-4E0E-B0A0-F59CFB4E1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1D187-C164-4F60-AF3D-8C70985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264" y="2743428"/>
            <a:ext cx="7396976" cy="38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3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60" y="201336"/>
            <a:ext cx="11953204" cy="10492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Event Identification</a:t>
            </a:r>
            <a:br>
              <a:rPr lang="en-US" dirty="0"/>
            </a:br>
            <a:r>
              <a:rPr lang="en-US" dirty="0" err="1"/>
              <a:t>lsa</a:t>
            </a:r>
            <a:r>
              <a:rPr lang="en-US" dirty="0"/>
              <a:t> (</a:t>
            </a:r>
            <a:r>
              <a:rPr lang="en-US" dirty="0" err="1"/>
              <a:t>tfidf</a:t>
            </a:r>
            <a:r>
              <a:rPr lang="en-US" dirty="0"/>
              <a:t> | </a:t>
            </a:r>
            <a:r>
              <a:rPr lang="en-US" dirty="0" err="1"/>
              <a:t>svd</a:t>
            </a:r>
            <a:r>
              <a:rPr lang="en-US" dirty="0"/>
              <a:t>) - cosine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1ADB4-8EAD-4BD1-A535-82C0003A9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99"/>
          <a:stretch/>
        </p:blipFill>
        <p:spPr>
          <a:xfrm>
            <a:off x="4127800" y="2361466"/>
            <a:ext cx="7664507" cy="1975322"/>
          </a:xfrm>
          <a:prstGeom prst="rect">
            <a:avLst/>
          </a:prstGeom>
          <a:ln w="38100" cap="sq">
            <a:solidFill>
              <a:srgbClr val="63833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2E6DE-F357-4375-9729-E7B9695D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5"/>
          <a:stretch/>
        </p:blipFill>
        <p:spPr>
          <a:xfrm>
            <a:off x="4106132" y="4669249"/>
            <a:ext cx="7707844" cy="2006737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266E7-E770-4D38-8E2A-36D78B12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0" y="1662355"/>
            <a:ext cx="3465304" cy="501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AB6D88-22F2-4C62-B058-E832D524DE11}"/>
              </a:ext>
            </a:extLst>
          </p:cNvPr>
          <p:cNvSpPr txBox="1"/>
          <p:nvPr/>
        </p:nvSpPr>
        <p:spPr>
          <a:xfrm>
            <a:off x="4285980" y="1213700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 similarity between 2 subset of event tweets (A1 | A2 )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005CD-7D71-4806-AD3D-0492F48BE4BA}"/>
              </a:ext>
            </a:extLst>
          </p:cNvPr>
          <p:cNvSpPr txBox="1"/>
          <p:nvPr/>
        </p:nvSpPr>
        <p:spPr>
          <a:xfrm>
            <a:off x="4223828" y="1670497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high similarity score on </a:t>
            </a:r>
          </a:p>
          <a:p>
            <a:pPr algn="ctr"/>
            <a:r>
              <a:rPr lang="en-US" sz="1400" b="1" dirty="0"/>
              <a:t>2 subset of event tweets (A1 | A2 )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C89FF-5CAB-4872-9DBA-39D43566F6DE}"/>
              </a:ext>
            </a:extLst>
          </p:cNvPr>
          <p:cNvSpPr txBox="1"/>
          <p:nvPr/>
        </p:nvSpPr>
        <p:spPr>
          <a:xfrm>
            <a:off x="8493195" y="1606148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Low similarity score on </a:t>
            </a:r>
          </a:p>
          <a:p>
            <a:pPr algn="ctr"/>
            <a:r>
              <a:rPr lang="en-US" sz="1400" b="1" dirty="0"/>
              <a:t>2 subset of event tweets (A1 | A2 )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8F1D3C-8BE6-48DF-884D-B7FE9C8D0B59}"/>
              </a:ext>
            </a:extLst>
          </p:cNvPr>
          <p:cNvSpPr/>
          <p:nvPr/>
        </p:nvSpPr>
        <p:spPr>
          <a:xfrm>
            <a:off x="476701" y="5061702"/>
            <a:ext cx="2994552" cy="424698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 w="38100">
            <a:solidFill>
              <a:srgbClr val="638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45A036-6446-45ED-A66F-AEFD1B7F035D}"/>
              </a:ext>
            </a:extLst>
          </p:cNvPr>
          <p:cNvSpPr/>
          <p:nvPr/>
        </p:nvSpPr>
        <p:spPr>
          <a:xfrm>
            <a:off x="476701" y="5799888"/>
            <a:ext cx="2994552" cy="429461"/>
          </a:xfrm>
          <a:prstGeom prst="ellipse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742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3960</TotalTime>
  <Words>1196</Words>
  <Application>Microsoft Office PowerPoint</Application>
  <PresentationFormat>Widescreen</PresentationFormat>
  <Paragraphs>161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Helvetica Neue</vt:lpstr>
      <vt:lpstr>新細明體</vt:lpstr>
      <vt:lpstr>Arial</vt:lpstr>
      <vt:lpstr>Calibri</vt:lpstr>
      <vt:lpstr>Century Gothic</vt:lpstr>
      <vt:lpstr>Vapor Trail</vt:lpstr>
      <vt:lpstr>capstone  Framework of Events and trending exploration, extraction and learning</vt:lpstr>
      <vt:lpstr>PowerPoint Presentation</vt:lpstr>
      <vt:lpstr>objective</vt:lpstr>
      <vt:lpstr>discussion</vt:lpstr>
      <vt:lpstr>PowerPoint Presentation</vt:lpstr>
      <vt:lpstr>Future work</vt:lpstr>
      <vt:lpstr>PowerPoint Presentation</vt:lpstr>
      <vt:lpstr>PowerPoint Presentation</vt:lpstr>
      <vt:lpstr>Event Identification lsa (tfidf | svd) - cosine similarity</vt:lpstr>
      <vt:lpstr>Event Identification lsa (tfidf | svd) - cosine similarity</vt:lpstr>
      <vt:lpstr>PowerPoint Presentation</vt:lpstr>
      <vt:lpstr>Implement time series analysis</vt:lpstr>
      <vt:lpstr>Project pipeline</vt:lpstr>
      <vt:lpstr>Event Identification lsa (spacy) - cosine similarity</vt:lpstr>
      <vt:lpstr>Hashtags trending using lsa  count vectorizer -svd</vt:lpstr>
      <vt:lpstr>Hashtags trending using lsa  count vectorizer -svd</vt:lpstr>
      <vt:lpstr>Hashtags trending using lsa  count vectorizer -svd</vt:lpstr>
      <vt:lpstr>Data Collection</vt:lpstr>
      <vt:lpstr>PowerPoint Presentation</vt:lpstr>
      <vt:lpstr>PowerPoint Presentation</vt:lpstr>
      <vt:lpstr>Further study</vt:lpstr>
      <vt:lpstr>PowerPoint Presentation</vt:lpstr>
      <vt:lpstr>PowerPoint Presentation</vt:lpstr>
      <vt:lpstr>Data Collection</vt:lpstr>
      <vt:lpstr>Event Identification lsa (spacy) - cosine similarity</vt:lpstr>
      <vt:lpstr>Event Identification lsa (spacy) - cosine similarity</vt:lpstr>
      <vt:lpstr>Event Identification lsa (tfidf | svd) - cosine similarity</vt:lpstr>
      <vt:lpstr>Event Identification lsa (tfidf | svd) - cosine similarity</vt:lpstr>
      <vt:lpstr>Hashtags trending using lsa  count vectorizer -svd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 feature selection &amp; Classification</dc:title>
  <dc:creator>Joyce Lin</dc:creator>
  <cp:lastModifiedBy>Joyce Lin</cp:lastModifiedBy>
  <cp:revision>137</cp:revision>
  <dcterms:created xsi:type="dcterms:W3CDTF">2017-05-09T05:04:26Z</dcterms:created>
  <dcterms:modified xsi:type="dcterms:W3CDTF">2017-06-15T19:51:28Z</dcterms:modified>
</cp:coreProperties>
</file>